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07" r:id="rId2"/>
    <p:sldId id="306" r:id="rId3"/>
    <p:sldId id="262" r:id="rId4"/>
    <p:sldId id="256" r:id="rId5"/>
    <p:sldId id="259" r:id="rId6"/>
    <p:sldId id="264" r:id="rId7"/>
    <p:sldId id="269" r:id="rId8"/>
    <p:sldId id="309" r:id="rId9"/>
    <p:sldId id="276" r:id="rId10"/>
    <p:sldId id="267" r:id="rId11"/>
    <p:sldId id="278" r:id="rId12"/>
    <p:sldId id="283" r:id="rId13"/>
    <p:sldId id="286" r:id="rId14"/>
    <p:sldId id="290" r:id="rId15"/>
    <p:sldId id="292" r:id="rId16"/>
    <p:sldId id="304" r:id="rId17"/>
    <p:sldId id="308" r:id="rId18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155">
          <p15:clr>
            <a:srgbClr val="A4A3A4"/>
          </p15:clr>
        </p15:guide>
        <p15:guide id="3" pos="606">
          <p15:clr>
            <a:srgbClr val="A4A3A4"/>
          </p15:clr>
        </p15:guide>
        <p15:guide id="4" pos="508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123" initials="1" lastIdx="1" clrIdx="0">
    <p:extLst>
      <p:ext uri="{19B8F6BF-5375-455C-9EA6-DF929625EA0E}">
        <p15:presenceInfo xmlns:p15="http://schemas.microsoft.com/office/powerpoint/2012/main" userId="123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8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240" y="62"/>
      </p:cViewPr>
      <p:guideLst>
        <p:guide orient="horz" pos="1620"/>
        <p:guide pos="3155"/>
        <p:guide pos="606"/>
        <p:guide pos="50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76299-F284-4EAA-AA23-4862DC5082E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0B313C-6B84-469A-A8BF-E1E0C9F599A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611560" y="685255"/>
            <a:ext cx="7920880" cy="45719"/>
            <a:chOff x="3060700" y="4724400"/>
            <a:chExt cx="5955507" cy="31432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 spd="slow" advClick="0" advTm="0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BC840BE4-6AC9-4669-A142-72E5784ADA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7619" cy="1447619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pull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0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ransition spd="slow" advTm="0">
    <p:pull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>
          <a:xfrm>
            <a:off x="-152374" y="2322391"/>
            <a:ext cx="9144000" cy="1944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932527" y="232599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上海建桥学院</a:t>
            </a:r>
          </a:p>
        </p:txBody>
      </p:sp>
      <p:pic>
        <p:nvPicPr>
          <p:cNvPr id="37" name="M01-06-002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026610" y="-730250"/>
            <a:ext cx="609600" cy="609600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2765564" y="3185550"/>
            <a:ext cx="3871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计科</a:t>
            </a:r>
            <a:r>
              <a:rPr lang="en-US" altLang="zh-CN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B18-6</a:t>
            </a:r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班    专业：云计算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811752" y="3644769"/>
            <a:ext cx="3779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答辩人：覃飞    导师：胡敏彦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6327053" y="4110384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758018" y="4605223"/>
            <a:ext cx="630120" cy="6300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436688" y="4920241"/>
            <a:ext cx="890364" cy="89024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758789" y="4730422"/>
            <a:ext cx="685681" cy="68558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6440" y="5038934"/>
            <a:ext cx="588755" cy="58867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3962506" y="4528456"/>
            <a:ext cx="252447" cy="25241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3181253" y="4325716"/>
            <a:ext cx="528983" cy="52891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9" name="同心圆 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463984" y="3830482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2" name="同心圆 6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419626" y="4323810"/>
            <a:ext cx="223042" cy="22301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1943138" y="4704693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8" name="同心圆 6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392112" y="760412"/>
              <a:ext cx="3825873" cy="3825873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275196" y="4605225"/>
            <a:ext cx="520102" cy="52003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1" name="同心圆 7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91078" y="4920242"/>
            <a:ext cx="316822" cy="3167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17144" y="4736991"/>
            <a:ext cx="158410" cy="15838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7" name="同心圆 7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78" name="椭圆 7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A8DBA743-7938-4C3A-9032-71E487ACBA7A}"/>
              </a:ext>
            </a:extLst>
          </p:cNvPr>
          <p:cNvSpPr txBox="1"/>
          <p:nvPr/>
        </p:nvSpPr>
        <p:spPr>
          <a:xfrm>
            <a:off x="1535246" y="1028226"/>
            <a:ext cx="7168668" cy="769441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4400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商品推荐系统的设计与实现</a:t>
            </a:r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52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6" presetClass="emph" presetSubtype="0" repeatCount="3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5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6" presetID="26" presetClass="emph" presetSubtype="0" repeatCount="3000" fill="hold" nodeType="withEffect">
                                  <p:stCondLst>
                                    <p:cond delay="7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8" dur="250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mph" presetSubtype="0" repeatCount="3000" fill="hold" nodeType="withEffect">
                                  <p:stCondLst>
                                    <p:cond delay="4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 tmFilter="0, 0; .2, .5; .8, .5; 1, 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1" dur="250" autoRev="1" fill="hold"/>
                                        <p:tgtEl>
                                          <p:spTgt spid="6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2" presetID="26" presetClass="emph" presetSubtype="0" repeatCount="3000" fill="hold" nodeType="withEffect">
                                  <p:stCondLst>
                                    <p:cond delay="8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 tmFilter="0, 0; .2, .5; .8, .5; 1, 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4" dur="250" autoRev="1" fill="hold"/>
                                        <p:tgtEl>
                                          <p:spTgt spid="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  <p:bldLst>
      <p:bldP spid="45" grpId="0" animBg="1"/>
      <p:bldP spid="25" grpId="0"/>
      <p:bldP spid="46" grpId="0"/>
      <p:bldP spid="4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val 11"/>
          <p:cNvSpPr>
            <a:spLocks noChangeArrowheads="1"/>
          </p:cNvSpPr>
          <p:nvPr/>
        </p:nvSpPr>
        <p:spPr bwMode="auto">
          <a:xfrm>
            <a:off x="3460536" y="3435578"/>
            <a:ext cx="830867" cy="830281"/>
          </a:xfrm>
          <a:prstGeom prst="ellipse">
            <a:avLst/>
          </a:prstGeom>
          <a:solidFill>
            <a:srgbClr val="0070C0"/>
          </a:solidFill>
          <a:ln w="38100">
            <a:noFill/>
          </a:ln>
          <a:effectLst>
            <a:innerShdw blurRad="165100" dist="635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1" name="Oval 11"/>
          <p:cNvSpPr>
            <a:spLocks noChangeArrowheads="1"/>
          </p:cNvSpPr>
          <p:nvPr/>
        </p:nvSpPr>
        <p:spPr bwMode="auto">
          <a:xfrm>
            <a:off x="3460536" y="3435578"/>
            <a:ext cx="830867" cy="830281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24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04</a:t>
            </a:r>
            <a:endParaRPr lang="zh-CN" altLang="en-US" sz="24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Oval 10"/>
          <p:cNvSpPr>
            <a:spLocks noChangeArrowheads="1"/>
          </p:cNvSpPr>
          <p:nvPr/>
        </p:nvSpPr>
        <p:spPr bwMode="auto">
          <a:xfrm>
            <a:off x="4787044" y="2701430"/>
            <a:ext cx="830389" cy="831238"/>
          </a:xfrm>
          <a:prstGeom prst="ellipse">
            <a:avLst/>
          </a:prstGeom>
          <a:solidFill>
            <a:srgbClr val="0070C0"/>
          </a:solidFill>
          <a:ln w="38100">
            <a:noFill/>
          </a:ln>
          <a:effectLst>
            <a:innerShdw blurRad="165100" dist="635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0" name="Oval 10"/>
          <p:cNvSpPr>
            <a:spLocks noChangeArrowheads="1"/>
          </p:cNvSpPr>
          <p:nvPr/>
        </p:nvSpPr>
        <p:spPr bwMode="auto">
          <a:xfrm>
            <a:off x="4790438" y="2701430"/>
            <a:ext cx="830389" cy="831238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24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lang="zh-CN" altLang="en-US" sz="24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Oval 9"/>
          <p:cNvSpPr>
            <a:spLocks noChangeArrowheads="1"/>
          </p:cNvSpPr>
          <p:nvPr/>
        </p:nvSpPr>
        <p:spPr bwMode="auto">
          <a:xfrm>
            <a:off x="3468877" y="1970151"/>
            <a:ext cx="830389" cy="830281"/>
          </a:xfrm>
          <a:prstGeom prst="ellipse">
            <a:avLst/>
          </a:prstGeom>
          <a:solidFill>
            <a:srgbClr val="0070C0"/>
          </a:solidFill>
          <a:ln w="38100">
            <a:noFill/>
          </a:ln>
          <a:effectLst>
            <a:innerShdw blurRad="165100" dist="635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49" name="Oval 9"/>
          <p:cNvSpPr>
            <a:spLocks noChangeArrowheads="1"/>
          </p:cNvSpPr>
          <p:nvPr/>
        </p:nvSpPr>
        <p:spPr bwMode="auto">
          <a:xfrm>
            <a:off x="3468876" y="1970151"/>
            <a:ext cx="830389" cy="830281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24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24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Oval 8"/>
          <p:cNvSpPr>
            <a:spLocks noChangeArrowheads="1"/>
          </p:cNvSpPr>
          <p:nvPr/>
        </p:nvSpPr>
        <p:spPr bwMode="auto">
          <a:xfrm>
            <a:off x="4752035" y="1236069"/>
            <a:ext cx="830389" cy="831716"/>
          </a:xfrm>
          <a:prstGeom prst="ellipse">
            <a:avLst/>
          </a:prstGeom>
          <a:solidFill>
            <a:srgbClr val="0070C0"/>
          </a:solidFill>
          <a:ln w="38100">
            <a:noFill/>
          </a:ln>
          <a:effectLst>
            <a:innerShdw blurRad="165100" dist="635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48" name="Oval 8"/>
          <p:cNvSpPr>
            <a:spLocks noChangeArrowheads="1"/>
          </p:cNvSpPr>
          <p:nvPr/>
        </p:nvSpPr>
        <p:spPr bwMode="auto">
          <a:xfrm>
            <a:off x="4781453" y="1229610"/>
            <a:ext cx="830389" cy="831716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24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24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787170" y="227424"/>
            <a:ext cx="3300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itchFamily="2" charset="-122"/>
                <a:ea typeface="方正正大黑简体" pitchFamily="2" charset="-122"/>
              </a:rPr>
              <a:t>研究方法及开发工具</a:t>
            </a:r>
          </a:p>
        </p:txBody>
      </p:sp>
      <p:sp>
        <p:nvSpPr>
          <p:cNvPr id="47" name="Freeform 7"/>
          <p:cNvSpPr/>
          <p:nvPr/>
        </p:nvSpPr>
        <p:spPr bwMode="auto">
          <a:xfrm>
            <a:off x="4126134" y="1062868"/>
            <a:ext cx="877744" cy="3360342"/>
          </a:xfrm>
          <a:custGeom>
            <a:avLst/>
            <a:gdLst>
              <a:gd name="T0" fmla="*/ 0 w 777"/>
              <a:gd name="T1" fmla="*/ 2974 h 2974"/>
              <a:gd name="T2" fmla="*/ 507 w 777"/>
              <a:gd name="T3" fmla="*/ 2467 h 2974"/>
              <a:gd name="T4" fmla="*/ 388 w 777"/>
              <a:gd name="T5" fmla="*/ 2138 h 2974"/>
              <a:gd name="T6" fmla="*/ 277 w 777"/>
              <a:gd name="T7" fmla="*/ 1818 h 2974"/>
              <a:gd name="T8" fmla="*/ 398 w 777"/>
              <a:gd name="T9" fmla="*/ 1488 h 2974"/>
              <a:gd name="T10" fmla="*/ 507 w 777"/>
              <a:gd name="T11" fmla="*/ 1171 h 2974"/>
              <a:gd name="T12" fmla="*/ 390 w 777"/>
              <a:gd name="T13" fmla="*/ 844 h 2974"/>
              <a:gd name="T14" fmla="*/ 267 w 777"/>
              <a:gd name="T15" fmla="*/ 511 h 2974"/>
              <a:gd name="T16" fmla="*/ 777 w 777"/>
              <a:gd name="T17" fmla="*/ 0 h 29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77" h="2974">
                <a:moveTo>
                  <a:pt x="0" y="2974"/>
                </a:moveTo>
                <a:cubicBezTo>
                  <a:pt x="280" y="2974"/>
                  <a:pt x="507" y="2747"/>
                  <a:pt x="507" y="2467"/>
                </a:cubicBezTo>
                <a:cubicBezTo>
                  <a:pt x="507" y="2342"/>
                  <a:pt x="459" y="2227"/>
                  <a:pt x="388" y="2138"/>
                </a:cubicBezTo>
                <a:cubicBezTo>
                  <a:pt x="317" y="2049"/>
                  <a:pt x="277" y="1939"/>
                  <a:pt x="277" y="1818"/>
                </a:cubicBezTo>
                <a:cubicBezTo>
                  <a:pt x="277" y="1692"/>
                  <a:pt x="326" y="1577"/>
                  <a:pt x="398" y="1488"/>
                </a:cubicBezTo>
                <a:cubicBezTo>
                  <a:pt x="469" y="1400"/>
                  <a:pt x="507" y="1290"/>
                  <a:pt x="507" y="1171"/>
                </a:cubicBezTo>
                <a:cubicBezTo>
                  <a:pt x="507" y="1047"/>
                  <a:pt x="465" y="933"/>
                  <a:pt x="390" y="844"/>
                </a:cubicBezTo>
                <a:cubicBezTo>
                  <a:pt x="315" y="754"/>
                  <a:pt x="267" y="638"/>
                  <a:pt x="267" y="511"/>
                </a:cubicBezTo>
                <a:cubicBezTo>
                  <a:pt x="267" y="229"/>
                  <a:pt x="496" y="0"/>
                  <a:pt x="777" y="0"/>
                </a:cubicBezTo>
              </a:path>
            </a:pathLst>
          </a:cu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52" name="Oval 12"/>
          <p:cNvSpPr>
            <a:spLocks noChangeArrowheads="1"/>
          </p:cNvSpPr>
          <p:nvPr/>
        </p:nvSpPr>
        <p:spPr bwMode="auto">
          <a:xfrm>
            <a:off x="4382521" y="1417746"/>
            <a:ext cx="122932" cy="123395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53" name="Oval 13"/>
          <p:cNvSpPr>
            <a:spLocks noChangeArrowheads="1"/>
          </p:cNvSpPr>
          <p:nvPr/>
        </p:nvSpPr>
        <p:spPr bwMode="auto">
          <a:xfrm>
            <a:off x="4658042" y="2334116"/>
            <a:ext cx="123411" cy="122916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54" name="Oval 14"/>
          <p:cNvSpPr>
            <a:spLocks noChangeArrowheads="1"/>
          </p:cNvSpPr>
          <p:nvPr/>
        </p:nvSpPr>
        <p:spPr bwMode="auto">
          <a:xfrm>
            <a:off x="4375824" y="3025698"/>
            <a:ext cx="122932" cy="122916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55" name="Oval 15"/>
          <p:cNvSpPr>
            <a:spLocks noChangeArrowheads="1"/>
          </p:cNvSpPr>
          <p:nvPr/>
        </p:nvSpPr>
        <p:spPr bwMode="auto">
          <a:xfrm>
            <a:off x="4624080" y="3993721"/>
            <a:ext cx="123411" cy="122916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56" name="Line 16"/>
          <p:cNvSpPr>
            <a:spLocks noChangeShapeType="1"/>
          </p:cNvSpPr>
          <p:nvPr/>
        </p:nvSpPr>
        <p:spPr bwMode="auto">
          <a:xfrm flipH="1">
            <a:off x="3610967" y="1479922"/>
            <a:ext cx="771554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57" name="Line 17"/>
          <p:cNvSpPr>
            <a:spLocks noChangeShapeType="1"/>
          </p:cNvSpPr>
          <p:nvPr/>
        </p:nvSpPr>
        <p:spPr bwMode="auto">
          <a:xfrm flipH="1">
            <a:off x="4781453" y="2394857"/>
            <a:ext cx="771554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oval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58" name="Line 18"/>
          <p:cNvSpPr>
            <a:spLocks noChangeShapeType="1"/>
          </p:cNvSpPr>
          <p:nvPr/>
        </p:nvSpPr>
        <p:spPr bwMode="auto">
          <a:xfrm flipH="1">
            <a:off x="3283308" y="3087395"/>
            <a:ext cx="1093474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59" name="Line 19"/>
          <p:cNvSpPr>
            <a:spLocks noChangeShapeType="1"/>
          </p:cNvSpPr>
          <p:nvPr/>
        </p:nvSpPr>
        <p:spPr bwMode="auto">
          <a:xfrm flipH="1">
            <a:off x="4746056" y="4055897"/>
            <a:ext cx="770597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oval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1235676" y="1371607"/>
            <a:ext cx="2247722" cy="39126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文献研究法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692786" y="2284036"/>
            <a:ext cx="2203182" cy="39126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调查研究法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815547" y="3007775"/>
            <a:ext cx="2352114" cy="39126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经验总结法</a:t>
            </a:r>
            <a:endParaRPr lang="zh-CN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5598246" y="3942587"/>
            <a:ext cx="2211223" cy="40023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Pycharm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Navicat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"/>
                            </p:stCondLst>
                            <p:childTnLst>
                              <p:par>
                                <p:cTn id="20" presetID="35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08642E-6 L -0.02257 -3.08642E-6 " pathEditMode="relative" rAng="0" ptsTypes="AA">
                                      <p:cBhvr>
                                        <p:cTn id="21" dur="1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8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1" dur="1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"/>
                            </p:stCondLst>
                            <p:childTnLst>
                              <p:par>
                                <p:cTn id="38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59259E-6 L 0.025 2.59259E-6 " pathEditMode="relative" rAng="0" ptsTypes="AA">
                                      <p:cBhvr>
                                        <p:cTn id="39" dur="1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1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0"/>
                            </p:stCondLst>
                            <p:childTnLst>
                              <p:par>
                                <p:cTn id="56" presetID="35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0 L -0.02252 0 " pathEditMode="relative" rAng="0" ptsTypes="AA">
                                      <p:cBhvr>
                                        <p:cTn id="57" dur="1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33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1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7" dur="1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90"/>
                            </p:stCondLst>
                            <p:childTnLst>
                              <p:par>
                                <p:cTn id="74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59259E-6 L 0.025 2.59259E-6 " pathEditMode="relative" rAng="0" ptsTypes="AA">
                                      <p:cBhvr>
                                        <p:cTn id="75" dur="1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" y="0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1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1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5" dur="1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51" grpId="1" animBg="1"/>
      <p:bldP spid="44" grpId="0" animBg="1"/>
      <p:bldP spid="50" grpId="0" animBg="1"/>
      <p:bldP spid="50" grpId="1" animBg="1"/>
      <p:bldP spid="45" grpId="0" animBg="1"/>
      <p:bldP spid="49" grpId="0" animBg="1"/>
      <p:bldP spid="49" grpId="1" animBg="1"/>
      <p:bldP spid="43" grpId="0" animBg="1"/>
      <p:bldP spid="48" grpId="0" animBg="1"/>
      <p:bldP spid="48" grpId="1" animBg="1"/>
      <p:bldP spid="36" grpId="0"/>
      <p:bldP spid="47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/>
      <p:bldP spid="78" grpId="0"/>
      <p:bldP spid="80" grpId="0"/>
      <p:bldP spid="8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itchFamily="2" charset="-122"/>
                <a:ea typeface="方正正大黑简体" pitchFamily="2" charset="-122"/>
              </a:rPr>
              <a:t>关键技术</a:t>
            </a:r>
          </a:p>
        </p:txBody>
      </p:sp>
      <p:grpSp>
        <p:nvGrpSpPr>
          <p:cNvPr id="115" name="组合 114"/>
          <p:cNvGrpSpPr/>
          <p:nvPr/>
        </p:nvGrpSpPr>
        <p:grpSpPr>
          <a:xfrm rot="7971300">
            <a:off x="1659682" y="3473097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6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 rot="10166396">
            <a:off x="3613320" y="1776904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 rot="13500000">
            <a:off x="6243572" y="2537502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24" name="空心弧 123"/>
          <p:cNvSpPr/>
          <p:nvPr/>
        </p:nvSpPr>
        <p:spPr>
          <a:xfrm>
            <a:off x="2384053" y="2826451"/>
            <a:ext cx="4239295" cy="4239295"/>
          </a:xfrm>
          <a:prstGeom prst="blockArc">
            <a:avLst>
              <a:gd name="adj1" fmla="val 10800000"/>
              <a:gd name="adj2" fmla="val 1"/>
              <a:gd name="adj3" fmla="val 3011"/>
            </a:avLst>
          </a:prstGeom>
          <a:gradFill>
            <a:gsLst>
              <a:gs pos="50000">
                <a:srgbClr val="007AD0">
                  <a:lumMod val="70000"/>
                  <a:lumOff val="30000"/>
                </a:srgbClr>
              </a:gs>
              <a:gs pos="100000">
                <a:srgbClr val="0070C0"/>
              </a:gs>
              <a:gs pos="0">
                <a:srgbClr val="0070C0">
                  <a:lumMod val="90000"/>
                  <a:lumOff val="10000"/>
                </a:srgbClr>
              </a:gs>
            </a:gsLst>
            <a:lin ang="2700000" scaled="1"/>
          </a:gradFill>
          <a:ln>
            <a:noFill/>
          </a:ln>
          <a:effectLst>
            <a:innerShdw blurRad="762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5" name="组合 124"/>
          <p:cNvGrpSpPr/>
          <p:nvPr/>
        </p:nvGrpSpPr>
        <p:grpSpPr>
          <a:xfrm rot="13303882">
            <a:off x="6648304" y="3526768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6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 rot="11594412">
            <a:off x="5083766" y="1948428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 rot="9469324">
            <a:off x="2419325" y="2359982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3657545" y="3232969"/>
            <a:ext cx="1612681" cy="1612685"/>
            <a:chOff x="3851771" y="1163107"/>
            <a:chExt cx="1402358" cy="1402358"/>
          </a:xfrm>
        </p:grpSpPr>
        <p:grpSp>
          <p:nvGrpSpPr>
            <p:cNvPr id="135" name="组合 134"/>
            <p:cNvGrpSpPr/>
            <p:nvPr/>
          </p:nvGrpSpPr>
          <p:grpSpPr>
            <a:xfrm>
              <a:off x="3851771" y="1163107"/>
              <a:ext cx="1402358" cy="140235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37" name="同心圆 13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>
                <a:off x="392108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136" name="TextBox 135"/>
            <p:cNvSpPr txBox="1"/>
            <p:nvPr/>
          </p:nvSpPr>
          <p:spPr>
            <a:xfrm>
              <a:off x="4030123" y="1333410"/>
              <a:ext cx="1186820" cy="10437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spc="300" dirty="0">
                  <a:solidFill>
                    <a:srgbClr val="0070C0"/>
                  </a:solidFill>
                  <a:latin typeface="方正兰亭粗黑简体" pitchFamily="2" charset="-122"/>
                  <a:ea typeface="方正兰亭粗黑简体" pitchFamily="2" charset="-122"/>
                </a:rPr>
                <a:t>关键技术</a:t>
              </a:r>
            </a:p>
          </p:txBody>
        </p:sp>
      </p:grpSp>
      <p:sp>
        <p:nvSpPr>
          <p:cNvPr id="139" name="TextBox 138"/>
          <p:cNvSpPr txBox="1"/>
          <p:nvPr/>
        </p:nvSpPr>
        <p:spPr>
          <a:xfrm>
            <a:off x="1857385" y="386715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2520241" y="2456750"/>
            <a:ext cx="4507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70C0"/>
                </a:solidFill>
                <a:latin typeface="方正兰亭粗黑简体" pitchFamily="2" charset="-122"/>
                <a:ea typeface="方正兰亭粗黑简体" pitchFamily="2" charset="-122"/>
              </a:rPr>
              <a:t>2</a:t>
            </a:r>
            <a:endParaRPr lang="zh-CN" altLang="en-US" sz="3200" dirty="0">
              <a:solidFill>
                <a:srgbClr val="0070C0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5232126" y="2050921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70C0"/>
                </a:solidFill>
                <a:latin typeface="方正兰亭粗黑简体" pitchFamily="2" charset="-122"/>
                <a:ea typeface="方正兰亭粗黑简体" pitchFamily="2" charset="-122"/>
              </a:rPr>
              <a:t>4</a:t>
            </a:r>
            <a:endParaRPr lang="zh-CN" altLang="en-US" sz="3200" dirty="0">
              <a:solidFill>
                <a:srgbClr val="0070C0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6869466" y="3625522"/>
            <a:ext cx="455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70C0"/>
                </a:solidFill>
                <a:latin typeface="方正兰亭粗黑简体" pitchFamily="2" charset="-122"/>
                <a:ea typeface="方正兰亭粗黑简体" pitchFamily="2" charset="-122"/>
              </a:rPr>
              <a:t>6</a:t>
            </a:r>
            <a:endParaRPr lang="zh-CN" altLang="en-US" sz="3200" dirty="0">
              <a:solidFill>
                <a:srgbClr val="0070C0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6486179" y="2678639"/>
            <a:ext cx="455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70C0"/>
                </a:solidFill>
                <a:latin typeface="方正兰亭粗黑简体" pitchFamily="2" charset="-122"/>
                <a:ea typeface="方正兰亭粗黑简体" pitchFamily="2" charset="-122"/>
              </a:rPr>
              <a:t>5</a:t>
            </a:r>
            <a:endParaRPr lang="zh-CN" altLang="en-US" sz="3200" dirty="0">
              <a:solidFill>
                <a:srgbClr val="0070C0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726906" y="1896854"/>
            <a:ext cx="455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70C0"/>
                </a:solidFill>
                <a:latin typeface="方正兰亭粗黑简体" pitchFamily="2" charset="-122"/>
                <a:ea typeface="方正兰亭粗黑简体" pitchFamily="2" charset="-122"/>
              </a:rPr>
              <a:t>3</a:t>
            </a:r>
            <a:endParaRPr lang="zh-CN" altLang="en-US" sz="3200" dirty="0">
              <a:solidFill>
                <a:srgbClr val="0070C0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1761042" y="3634068"/>
            <a:ext cx="434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0070C0"/>
                </a:solidFill>
                <a:latin typeface="方正兰亭粗黑简体" pitchFamily="2" charset="-122"/>
                <a:ea typeface="方正兰亭粗黑简体" pitchFamily="2" charset="-122"/>
              </a:rPr>
              <a:t>1</a:t>
            </a:r>
            <a:endParaRPr lang="zh-CN" altLang="en-US" sz="3200" dirty="0">
              <a:solidFill>
                <a:srgbClr val="0070C0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107279" y="3094137"/>
            <a:ext cx="1948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：编程语言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66320" y="1973798"/>
            <a:ext cx="2317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err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：用于存储数据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2619182" y="1315117"/>
            <a:ext cx="20377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Django</a:t>
            </a:r>
            <a:r>
              <a:rPr lang="zh-CN" altLang="en-US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4980851" y="1555942"/>
            <a:ext cx="24898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Surprise</a:t>
            </a:r>
            <a:r>
              <a:rPr lang="zh-CN" altLang="en-US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：推荐算法的库</a:t>
            </a:r>
          </a:p>
        </p:txBody>
      </p:sp>
      <p:sp>
        <p:nvSpPr>
          <p:cNvPr id="150" name="TextBox 149"/>
          <p:cNvSpPr txBox="1"/>
          <p:nvPr/>
        </p:nvSpPr>
        <p:spPr>
          <a:xfrm>
            <a:off x="6225791" y="2230347"/>
            <a:ext cx="289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err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Sklearn</a:t>
            </a:r>
            <a:r>
              <a:rPr lang="en-US" altLang="zh-CN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用于数据集合并切分</a:t>
            </a:r>
          </a:p>
        </p:txBody>
      </p:sp>
      <p:sp>
        <p:nvSpPr>
          <p:cNvPr id="151" name="TextBox 150"/>
          <p:cNvSpPr txBox="1"/>
          <p:nvPr/>
        </p:nvSpPr>
        <p:spPr>
          <a:xfrm>
            <a:off x="7287831" y="2923666"/>
            <a:ext cx="1822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err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Numpy</a:t>
            </a:r>
            <a:r>
              <a:rPr lang="en-US" altLang="zh-CN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/Pandas</a:t>
            </a:r>
            <a:r>
              <a:rPr lang="zh-CN" altLang="en-US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：将数据构建矩阵，挖掘特征</a:t>
            </a:r>
          </a:p>
        </p:txBody>
      </p:sp>
    </p:spTree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1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6" dur="2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7" dur="2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25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25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" dur="25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5" dur="25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2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2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2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2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2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2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50"/>
                                            <p:tgtEl>
                                              <p:spTgt spid="1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50"/>
                                            <p:tgtEl>
                                              <p:spTgt spid="1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5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25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58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60" dur="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1" dur="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250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5" dur="250"/>
                                            <p:tgtEl>
                                              <p:spTgt spid="1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250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9" dur="250"/>
                                            <p:tgtEl>
                                              <p:spTgt spid="1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250"/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250"/>
                                            <p:tgtEl>
                                              <p:spTgt spid="1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250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7" dur="25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250"/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1" dur="250"/>
                                            <p:tgtEl>
                                              <p:spTgt spid="1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250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5" dur="250"/>
                                            <p:tgtEl>
                                              <p:spTgt spid="1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124" grpId="0" animBg="1"/>
          <p:bldP spid="140" grpId="0"/>
          <p:bldP spid="141" grpId="0"/>
          <p:bldP spid="142" grpId="0"/>
          <p:bldP spid="143" grpId="0"/>
          <p:bldP spid="144" grpId="0"/>
          <p:bldP spid="145" grpId="0"/>
          <p:bldP spid="146" grpId="0"/>
          <p:bldP spid="147" grpId="0"/>
          <p:bldP spid="148" grpId="0"/>
          <p:bldP spid="149" grpId="0"/>
          <p:bldP spid="150" grpId="0"/>
          <p:bldP spid="1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1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2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2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25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25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25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25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2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2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2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2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2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2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50"/>
                                            <p:tgtEl>
                                              <p:spTgt spid="1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50"/>
                                            <p:tgtEl>
                                              <p:spTgt spid="1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5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25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5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250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5" dur="250"/>
                                            <p:tgtEl>
                                              <p:spTgt spid="1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250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9" dur="250"/>
                                            <p:tgtEl>
                                              <p:spTgt spid="1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250"/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250"/>
                                            <p:tgtEl>
                                              <p:spTgt spid="1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250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7" dur="25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250"/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1" dur="250"/>
                                            <p:tgtEl>
                                              <p:spTgt spid="1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250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5" dur="250"/>
                                            <p:tgtEl>
                                              <p:spTgt spid="1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124" grpId="0" animBg="1"/>
          <p:bldP spid="140" grpId="0"/>
          <p:bldP spid="141" grpId="0"/>
          <p:bldP spid="142" grpId="0"/>
          <p:bldP spid="143" grpId="0"/>
          <p:bldP spid="144" grpId="0"/>
          <p:bldP spid="145" grpId="0"/>
          <p:bldP spid="146" grpId="0"/>
          <p:bldP spid="147" grpId="0"/>
          <p:bldP spid="148" grpId="0"/>
          <p:bldP spid="149" grpId="0"/>
          <p:bldP spid="150" grpId="0"/>
          <p:bldP spid="151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4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/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3" name="Freeform 7"/>
          <p:cNvSpPr/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4893949" y="1773787"/>
            <a:ext cx="187743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3000" b="1" spc="3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预期成果</a:t>
            </a: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574775" y="1275606"/>
            <a:ext cx="0" cy="2808312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itchFamily="2" charset="-122"/>
                <a:ea typeface="方正正大黑简体" pitchFamily="2" charset="-122"/>
              </a:rPr>
              <a:t>预期结果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C1BA56FB-01BF-4A86-B6F0-EFD86B69C7AC}"/>
              </a:ext>
            </a:extLst>
          </p:cNvPr>
          <p:cNvSpPr txBox="1"/>
          <p:nvPr/>
        </p:nvSpPr>
        <p:spPr>
          <a:xfrm>
            <a:off x="545806" y="1302813"/>
            <a:ext cx="8598194" cy="2537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完成毕业设计开题报告，开题答辩</a:t>
            </a:r>
            <a:r>
              <a:rPr lang="en-US" altLang="zh-CN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完成和课题有关的外文翻译和文献综述</a:t>
            </a:r>
            <a:endParaRPr lang="en-US" altLang="zh-CN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完成各个模块的设计、编程、测试</a:t>
            </a:r>
            <a:endParaRPr lang="en-US" altLang="zh-CN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毕业设计中期答辩</a:t>
            </a:r>
            <a:r>
              <a:rPr lang="en-US" altLang="zh-CN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，与期中自检报告</a:t>
            </a:r>
            <a:endParaRPr lang="en-US" altLang="zh-CN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完成毕业设计文档的编写（包括需求分析、总体系统实施和测试等环节）</a:t>
            </a:r>
            <a:endParaRPr lang="en-US" altLang="zh-CN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完成毕业设计答辩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5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/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3" name="Freeform 7"/>
          <p:cNvSpPr/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4914731" y="1773787"/>
            <a:ext cx="187743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3000" b="1" spc="3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进度计划</a:t>
            </a: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574775" y="1275606"/>
            <a:ext cx="0" cy="2808312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1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itchFamily="2" charset="-122"/>
                <a:ea typeface="方正正大黑简体" pitchFamily="2" charset="-122"/>
              </a:rPr>
              <a:t>进度计划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B9D35AC-FF2F-49C6-A185-22BFF6D0F7BC}"/>
              </a:ext>
            </a:extLst>
          </p:cNvPr>
          <p:cNvSpPr txBox="1"/>
          <p:nvPr/>
        </p:nvSpPr>
        <p:spPr>
          <a:xfrm>
            <a:off x="166576" y="1314949"/>
            <a:ext cx="8810847" cy="3373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</a:pP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、查阅文献资料，对推荐算法进行调研、撰写开题报告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2021-06-14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2021-09-10</a:t>
            </a:r>
          </a:p>
          <a:p>
            <a:pPr rtl="0">
              <a:lnSpc>
                <a:spcPct val="150000"/>
              </a:lnSpc>
            </a:pP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、对商品推荐系统的设计与实现毕业课题进行开题答辩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2021-09-11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2021-09-30</a:t>
            </a:r>
          </a:p>
          <a:p>
            <a:pPr rtl="0">
              <a:lnSpc>
                <a:spcPct val="150000"/>
              </a:lnSpc>
            </a:pP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、对商品推荐系统进行程序设计及调试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2021-10-01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2021-12-02</a:t>
            </a:r>
          </a:p>
          <a:p>
            <a:pPr rtl="0">
              <a:lnSpc>
                <a:spcPct val="150000"/>
              </a:lnSpc>
            </a:pP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、完成中期检查的准备工作，并进行中期答辩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2021-12-03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2021-12-10</a:t>
            </a:r>
          </a:p>
          <a:p>
            <a:pPr rtl="0">
              <a:lnSpc>
                <a:spcPct val="150000"/>
              </a:lnSpc>
            </a:pP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、根据中期要求完善系统功能，完成毕业设计文档撰写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2021-12-11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2022-01-02</a:t>
            </a:r>
          </a:p>
          <a:p>
            <a:pPr rtl="0">
              <a:lnSpc>
                <a:spcPct val="150000"/>
              </a:lnSpc>
            </a:pP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、完成论文评审、查重，进行毕业设计答辩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2022-01-03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2022-01-22</a:t>
            </a:r>
          </a:p>
          <a:p>
            <a:pPr rtl="0">
              <a:lnSpc>
                <a:spcPct val="150000"/>
              </a:lnSpc>
            </a:pP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、根据毕业设计答辩修改要求完善毕业设计，并定稿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2022-01-23</a:t>
            </a:r>
            <a:r>
              <a:rPr lang="zh-CN" altLang="en-US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2022-04-23</a:t>
            </a:r>
            <a:b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itchFamily="2" charset="-122"/>
                <a:ea typeface="方正正大黑简体" pitchFamily="2" charset="-122"/>
              </a:rPr>
              <a:t>参考文献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1E6C30C-52CF-4B09-A1DB-3AAED93FAA68}"/>
              </a:ext>
            </a:extLst>
          </p:cNvPr>
          <p:cNvSpPr txBox="1"/>
          <p:nvPr/>
        </p:nvSpPr>
        <p:spPr>
          <a:xfrm>
            <a:off x="0" y="791362"/>
            <a:ext cx="9143999" cy="49628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[1]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王炳祥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基于协同过滤的歌曲推荐算法研究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数字技术与应用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2019(10):126-127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[2]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王汇琳，陈欣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基于改进聚类与融合用户属性特征的协同过滤推荐算法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理论数学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,2021:929-936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[3]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毛勇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基于协同过滤的推荐算法研究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计算机时代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2018(7):28-31 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[4]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曾凡锋等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基于卷积神经网络的语句级新闻分类算法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计算机工程与设计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2020 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[5]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韩潞潞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,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刘念等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Python 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的关联规则算法在推荐领域的应用研究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科技资讯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,2018 (2):23-25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[6]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李瑶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一种改进的协同过滤推荐算法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天津理工大学学报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2021(1):1-5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[7]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马智勤，廖雪花等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基于分布式</a:t>
            </a:r>
            <a:r>
              <a:rPr lang="en-US" altLang="zh-CN" sz="1100" dirty="0" err="1">
                <a:effectLst/>
                <a:latin typeface="Courier New" panose="02070309020205020404" pitchFamily="49" charset="0"/>
              </a:rPr>
              <a:t>ElasticSearch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相似内容比对算法研究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信息科技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2020(12) 2843-2849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[8]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王蓉，刘宇红，张荣芬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基于混合聚类与融合用户属性特征的协同过滤推荐算法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现代电子技术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,2021: 179-182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[9]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何婧，胡杰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融合矩阵分解和</a:t>
            </a:r>
            <a:r>
              <a:rPr lang="en-US" altLang="zh-CN" sz="1100" dirty="0" err="1">
                <a:effectLst/>
                <a:latin typeface="Courier New" panose="02070309020205020404" pitchFamily="49" charset="0"/>
              </a:rPr>
              <a:t>XGBoost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的个性化推荐算法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重庆大学学报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2021(1):78-87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[10]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郭聃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基于层次隐马尔可夫模型和神经网络的个性化推荐算法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计算机应用与软件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2021:313-319,329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[11]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郝雅娴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.K-Means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聚类中心最近邻推荐算法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山西师范大学学报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: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自然科学版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2021:72-78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[12]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欧如月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, 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陶宏才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一种融合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PageRank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和</a:t>
            </a:r>
            <a:r>
              <a:rPr lang="en-US" altLang="zh-CN" sz="1100" dirty="0" err="1">
                <a:effectLst/>
                <a:latin typeface="Courier New" panose="02070309020205020404" pitchFamily="49" charset="0"/>
              </a:rPr>
              <a:t>PersonalRank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的多层个性化推荐算法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成都信息工程大学学报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2021:305-310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[13]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曹界杰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,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张娟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基于改进局部敏感哈希的协同过滤推荐算法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软件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,2021(5):151-156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[14]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唐婷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.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基于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Python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的词云生成技术分析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科学技术创新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2021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[15] YANG </a:t>
            </a:r>
            <a:r>
              <a:rPr lang="en-US" altLang="zh-CN" sz="1100" dirty="0" err="1">
                <a:effectLst/>
                <a:latin typeface="Courier New" panose="02070309020205020404" pitchFamily="49" charset="0"/>
              </a:rPr>
              <a:t>Kaili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, SHAN </a:t>
            </a:r>
            <a:r>
              <a:rPr lang="en-US" altLang="zh-CN" sz="1100" dirty="0" err="1">
                <a:effectLst/>
                <a:latin typeface="Courier New" panose="02070309020205020404" pitchFamily="49" charset="0"/>
              </a:rPr>
              <a:t>Meijuan.Data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 Visualization Based on Python[J].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Modern Information Technology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2019</a:t>
            </a:r>
          </a:p>
          <a:p>
            <a:pPr rtl="0">
              <a:lnSpc>
                <a:spcPct val="150000"/>
              </a:lnSpc>
            </a:pPr>
            <a:r>
              <a:rPr lang="en-US" altLang="zh-CN" sz="1100" dirty="0">
                <a:effectLst/>
                <a:latin typeface="Courier New" panose="02070309020205020404" pitchFamily="49" charset="0"/>
              </a:rPr>
              <a:t>[16]</a:t>
            </a:r>
            <a:r>
              <a:rPr lang="en-US" altLang="zh-CN" sz="1100" dirty="0" err="1">
                <a:effectLst/>
                <a:latin typeface="Courier New" panose="02070309020205020404" pitchFamily="49" charset="0"/>
              </a:rPr>
              <a:t>Mongia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100" dirty="0" err="1">
                <a:effectLst/>
                <a:latin typeface="Courier New" panose="02070309020205020404" pitchFamily="49" charset="0"/>
              </a:rPr>
              <a:t>Aanchal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Majumdar </a:t>
            </a:r>
            <a:r>
              <a:rPr lang="en-US" altLang="zh-CN" sz="1100" dirty="0" err="1">
                <a:effectLst/>
                <a:latin typeface="Courier New" panose="02070309020205020404" pitchFamily="49" charset="0"/>
              </a:rPr>
              <a:t>Angshul.Matrix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 completion on learnt graphs: Application to collaborative filtering[J].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《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Expert Systems With Applications</a:t>
            </a:r>
            <a:r>
              <a:rPr lang="en-US" altLang="zh-CN" sz="1100" dirty="0"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100" dirty="0">
                <a:effectLst/>
                <a:latin typeface="Arial" panose="020B0604020202020204" pitchFamily="34" charset="0"/>
              </a:rPr>
              <a:t>，</a:t>
            </a:r>
            <a:r>
              <a:rPr lang="en-US" altLang="zh-CN" sz="1100" dirty="0">
                <a:effectLst/>
                <a:latin typeface="Courier New" panose="02070309020205020404" pitchFamily="49" charset="0"/>
              </a:rPr>
              <a:t>2021</a:t>
            </a:r>
            <a:endParaRPr lang="en-US" altLang="zh-CN" sz="1100" dirty="0">
              <a:effectLst/>
            </a:endParaRPr>
          </a:p>
          <a:p>
            <a:br>
              <a:rPr lang="en-US" altLang="zh-CN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zh-CN" altLang="en-US" dirty="0"/>
          </a:p>
        </p:txBody>
      </p: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74343" y="849756"/>
            <a:ext cx="1289946" cy="1289946"/>
            <a:chOff x="2026208" y="849756"/>
            <a:chExt cx="1289946" cy="1289946"/>
          </a:xfrm>
        </p:grpSpPr>
        <p:grpSp>
          <p:nvGrpSpPr>
            <p:cNvPr id="4" name="组合 3"/>
            <p:cNvGrpSpPr/>
            <p:nvPr/>
          </p:nvGrpSpPr>
          <p:grpSpPr>
            <a:xfrm>
              <a:off x="2026208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" name="同心圆 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2260839" y="1025813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谢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174343" y="849756"/>
            <a:ext cx="1289946" cy="1289946"/>
            <a:chOff x="3351228" y="849756"/>
            <a:chExt cx="1289946" cy="1289946"/>
          </a:xfrm>
        </p:grpSpPr>
        <p:grpSp>
          <p:nvGrpSpPr>
            <p:cNvPr id="7" name="组合 6"/>
            <p:cNvGrpSpPr/>
            <p:nvPr/>
          </p:nvGrpSpPr>
          <p:grpSpPr>
            <a:xfrm>
              <a:off x="3351228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" name="同心圆 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3587342" y="946188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谢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174343" y="849756"/>
            <a:ext cx="1289946" cy="1289946"/>
            <a:chOff x="4648417" y="849756"/>
            <a:chExt cx="1289946" cy="1289946"/>
          </a:xfrm>
        </p:grpSpPr>
        <p:grpSp>
          <p:nvGrpSpPr>
            <p:cNvPr id="10" name="组合 9"/>
            <p:cNvGrpSpPr/>
            <p:nvPr/>
          </p:nvGrpSpPr>
          <p:grpSpPr>
            <a:xfrm>
              <a:off x="4648417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4832551" y="959138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欣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178443" y="838212"/>
            <a:ext cx="1289946" cy="1289946"/>
            <a:chOff x="5946350" y="849756"/>
            <a:chExt cx="1289946" cy="1289946"/>
          </a:xfrm>
        </p:grpSpPr>
        <p:grpSp>
          <p:nvGrpSpPr>
            <p:cNvPr id="13" name="组合 12"/>
            <p:cNvGrpSpPr/>
            <p:nvPr/>
          </p:nvGrpSpPr>
          <p:grpSpPr>
            <a:xfrm>
              <a:off x="5946350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4" name="同心圆 1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6157950" y="970150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赏</a:t>
              </a:r>
            </a:p>
          </p:txBody>
        </p:sp>
      </p:grpSp>
      <p:sp>
        <p:nvSpPr>
          <p:cNvPr id="45" name="矩形 44"/>
          <p:cNvSpPr/>
          <p:nvPr/>
        </p:nvSpPr>
        <p:spPr>
          <a:xfrm>
            <a:off x="0" y="2426438"/>
            <a:ext cx="9144000" cy="1944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940784" y="2491677"/>
            <a:ext cx="24473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上海建桥学院</a:t>
            </a:r>
          </a:p>
        </p:txBody>
      </p:sp>
      <p:pic>
        <p:nvPicPr>
          <p:cNvPr id="38" name="图片 9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4427" y="1477982"/>
            <a:ext cx="1148100" cy="4553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TextBox 45"/>
          <p:cNvSpPr txBox="1"/>
          <p:nvPr/>
        </p:nvSpPr>
        <p:spPr>
          <a:xfrm>
            <a:off x="2636301" y="3142569"/>
            <a:ext cx="3871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计科</a:t>
            </a:r>
            <a:r>
              <a:rPr lang="en-US" altLang="zh-CN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B18-6</a:t>
            </a:r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班      专业：云计算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709649" y="3630427"/>
            <a:ext cx="36534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答辩人：覃飞     导师：胡敏彦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6327053" y="4110384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758018" y="4605223"/>
            <a:ext cx="630120" cy="6300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436688" y="4920241"/>
            <a:ext cx="890364" cy="89024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758789" y="4730422"/>
            <a:ext cx="685681" cy="68558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6440" y="5038934"/>
            <a:ext cx="588755" cy="58867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3962506" y="4528456"/>
            <a:ext cx="252447" cy="25241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3181253" y="4325716"/>
            <a:ext cx="528983" cy="52891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9" name="同心圆 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463984" y="3830482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2" name="同心圆 6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419626" y="4323810"/>
            <a:ext cx="223042" cy="22301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1943138" y="4704693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8" name="同心圆 6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392112" y="760412"/>
              <a:ext cx="3825873" cy="3825873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275196" y="4605225"/>
            <a:ext cx="520102" cy="52003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1" name="同心圆 7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91078" y="4920242"/>
            <a:ext cx="316822" cy="3167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17144" y="4736991"/>
            <a:ext cx="158410" cy="15838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7" name="同心圆 7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  <p:sp>
          <p:nvSpPr>
            <p:cNvPr id="78" name="椭圆 7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1.60494E-6 L 0.45 -1.60494E-6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500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32099E-6 L 0.29896 4.32099E-6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48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32099E-6 L 0.14584 4.32099E-6 " pathEditMode="relative" rAng="0" ptsTypes="AA">
                                      <p:cBhvr>
                                        <p:cTn id="3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92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02961E-6 L 0.45729 2.02961E-6 " pathEditMode="relative" rAng="0" ptsTypes="AA">
                                      <p:cBhvr>
                                        <p:cTn id="38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250"/>
                            </p:stCondLst>
                            <p:childTnLst>
                              <p:par>
                                <p:cTn id="6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3" presetClass="entr" presetSubtype="52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26" presetClass="emph" presetSubtype="0" repeatCount="3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26" presetClass="emph" presetSubtype="0" repeatCount="3000" fill="hold" nodeType="withEffect">
                                  <p:stCondLst>
                                    <p:cond delay="7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8" dur="250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26" presetClass="emph" presetSubtype="0" repeatCount="3000" fill="hold" nodeType="withEffect">
                                  <p:stCondLst>
                                    <p:cond delay="4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 tmFilter="0, 0; .2, .5; .8, .5; 1, 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1" dur="250" autoRev="1" fill="hold"/>
                                        <p:tgtEl>
                                          <p:spTgt spid="6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26" presetClass="emph" presetSubtype="0" repeatCount="3000" fill="hold" nodeType="withEffect">
                                  <p:stCondLst>
                                    <p:cond delay="8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 tmFilter="0, 0; .2, .5; .8, .5; 1, 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4" dur="250" autoRev="1" fill="hold"/>
                                        <p:tgtEl>
                                          <p:spTgt spid="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25" grpId="0"/>
      <p:bldP spid="46" grpId="0"/>
      <p:bldP spid="4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椭圆 40"/>
          <p:cNvSpPr/>
          <p:nvPr/>
        </p:nvSpPr>
        <p:spPr>
          <a:xfrm>
            <a:off x="1088272" y="1553283"/>
            <a:ext cx="1720100" cy="17201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606575" y="507683"/>
            <a:ext cx="653053" cy="598350"/>
            <a:chOff x="3529981" y="507683"/>
            <a:chExt cx="653053" cy="598350"/>
          </a:xfrm>
        </p:grpSpPr>
        <p:sp>
          <p:nvSpPr>
            <p:cNvPr id="4" name="椭圆 3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555938" y="537540"/>
              <a:ext cx="6270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01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343028" y="1853950"/>
            <a:ext cx="1210588" cy="1125603"/>
            <a:chOff x="1343028" y="1853950"/>
            <a:chExt cx="1210588" cy="1125603"/>
          </a:xfrm>
        </p:grpSpPr>
        <p:sp>
          <p:nvSpPr>
            <p:cNvPr id="35" name="TextBox 34"/>
            <p:cNvSpPr txBox="1"/>
            <p:nvPr/>
          </p:nvSpPr>
          <p:spPr>
            <a:xfrm>
              <a:off x="1343028" y="1853950"/>
              <a:ext cx="1210588" cy="90691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6000" b="1" baseline="12000" dirty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目录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33596" y="2514426"/>
              <a:ext cx="1029448" cy="46512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aseline="12000" dirty="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CONTENT</a:t>
              </a:r>
              <a:endParaRPr lang="zh-CN" altLang="en-US" sz="2800" baseline="120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4514875" y="630434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课题背景及意义</a:t>
            </a:r>
          </a:p>
        </p:txBody>
      </p:sp>
      <p:sp>
        <p:nvSpPr>
          <p:cNvPr id="36" name="矩形 35"/>
          <p:cNvSpPr/>
          <p:nvPr/>
        </p:nvSpPr>
        <p:spPr>
          <a:xfrm>
            <a:off x="4514875" y="1347614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研究的主要内容</a:t>
            </a:r>
          </a:p>
        </p:txBody>
      </p:sp>
      <p:sp>
        <p:nvSpPr>
          <p:cNvPr id="38" name="矩形 37"/>
          <p:cNvSpPr/>
          <p:nvPr/>
        </p:nvSpPr>
        <p:spPr>
          <a:xfrm>
            <a:off x="4485183" y="290217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预期成果</a:t>
            </a:r>
          </a:p>
        </p:txBody>
      </p:sp>
      <p:sp>
        <p:nvSpPr>
          <p:cNvPr id="39" name="矩形 38"/>
          <p:cNvSpPr/>
          <p:nvPr/>
        </p:nvSpPr>
        <p:spPr>
          <a:xfrm>
            <a:off x="4485183" y="364306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进度计划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3640836" y="1296507"/>
            <a:ext cx="653053" cy="598350"/>
            <a:chOff x="3529981" y="507683"/>
            <a:chExt cx="653053" cy="598350"/>
          </a:xfrm>
        </p:grpSpPr>
        <p:sp>
          <p:nvSpPr>
            <p:cNvPr id="48" name="椭圆 47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555938" y="537540"/>
              <a:ext cx="6270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02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3646514" y="2788594"/>
            <a:ext cx="653053" cy="598350"/>
            <a:chOff x="3529981" y="507683"/>
            <a:chExt cx="653053" cy="598350"/>
          </a:xfrm>
        </p:grpSpPr>
        <p:sp>
          <p:nvSpPr>
            <p:cNvPr id="51" name="椭圆 50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555938" y="537540"/>
              <a:ext cx="6270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04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3638632" y="2048308"/>
            <a:ext cx="653054" cy="598350"/>
            <a:chOff x="3529981" y="507683"/>
            <a:chExt cx="653054" cy="598350"/>
          </a:xfrm>
        </p:grpSpPr>
        <p:sp>
          <p:nvSpPr>
            <p:cNvPr id="57" name="椭圆 56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555939" y="537540"/>
              <a:ext cx="6270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03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3606575" y="3551652"/>
            <a:ext cx="653053" cy="598350"/>
            <a:chOff x="3529981" y="507683"/>
            <a:chExt cx="653053" cy="598350"/>
          </a:xfrm>
        </p:grpSpPr>
        <p:sp>
          <p:nvSpPr>
            <p:cNvPr id="60" name="椭圆 59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555938" y="537540"/>
              <a:ext cx="6270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05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4485183" y="218499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研究方法</a:t>
            </a:r>
          </a:p>
        </p:txBody>
      </p:sp>
    </p:spTree>
  </p:cSld>
  <p:clrMapOvr>
    <a:masterClrMapping/>
  </p:clrMapOvr>
  <p:transition spd="slow" advClick="0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"/>
                                </p:stCondLst>
                                <p:childTnLst>
                                  <p:par>
                                    <p:cTn id="1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"/>
                                </p:stCondLst>
                                <p:childTnLst>
                                  <p:par>
                                    <p:cTn id="17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1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1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30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1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0"/>
                                </p:stCondLst>
                                <p:childTnLst>
                                  <p:par>
                                    <p:cTn id="26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8" dur="1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9" dur="1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50"/>
                                </p:stCondLst>
                                <p:childTnLst>
                                  <p:par>
                                    <p:cTn id="3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1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60"/>
                                </p:stCondLst>
                                <p:childTnLst>
                                  <p:par>
                                    <p:cTn id="35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7" dur="1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8" dur="1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70"/>
                                </p:stCondLst>
                                <p:childTnLst>
                                  <p:par>
                                    <p:cTn id="4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1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80"/>
                                </p:stCondLst>
                                <p:childTnLst>
                                  <p:par>
                                    <p:cTn id="44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6" dur="1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7" dur="1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90"/>
                                </p:stCondLst>
                                <p:childTnLst>
                                  <p:par>
                                    <p:cTn id="4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1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100"/>
                                </p:stCondLst>
                                <p:childTnLst>
                                  <p:par>
                                    <p:cTn id="53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5" dur="1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6" dur="1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110"/>
                                </p:stCondLst>
                                <p:childTnLst>
                                  <p:par>
                                    <p:cTn id="5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1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15" grpId="0"/>
          <p:bldP spid="36" grpId="0"/>
          <p:bldP spid="38" grpId="0"/>
          <p:bldP spid="39" grpId="0"/>
          <p:bldP spid="6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"/>
                                </p:stCondLst>
                                <p:childTnLst>
                                  <p:par>
                                    <p:cTn id="1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"/>
                                </p:stCondLst>
                                <p:childTnLst>
                                  <p:par>
                                    <p:cTn id="17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30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1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0"/>
                                </p:stCondLst>
                                <p:childTnLst>
                                  <p:par>
                                    <p:cTn id="26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50"/>
                                </p:stCondLst>
                                <p:childTnLst>
                                  <p:par>
                                    <p:cTn id="3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1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60"/>
                                </p:stCondLst>
                                <p:childTnLst>
                                  <p:par>
                                    <p:cTn id="35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70"/>
                                </p:stCondLst>
                                <p:childTnLst>
                                  <p:par>
                                    <p:cTn id="4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1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80"/>
                                </p:stCondLst>
                                <p:childTnLst>
                                  <p:par>
                                    <p:cTn id="44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90"/>
                                </p:stCondLst>
                                <p:childTnLst>
                                  <p:par>
                                    <p:cTn id="4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1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100"/>
                                </p:stCondLst>
                                <p:childTnLst>
                                  <p:par>
                                    <p:cTn id="53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110"/>
                                </p:stCondLst>
                                <p:childTnLst>
                                  <p:par>
                                    <p:cTn id="5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1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15" grpId="0"/>
          <p:bldP spid="36" grpId="0"/>
          <p:bldP spid="38" grpId="0"/>
          <p:bldP spid="39" grpId="0"/>
          <p:bldP spid="63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1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/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3" name="Freeform 7"/>
          <p:cNvSpPr/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4187587" y="2256914"/>
            <a:ext cx="408688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zh-CN" altLang="en-US" sz="4000" b="1" spc="3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课题背景及意义</a:t>
            </a:r>
          </a:p>
          <a:p>
            <a:pPr marL="0" lvl="1"/>
            <a:endParaRPr lang="zh-CN" altLang="en-US" sz="3000" b="1" spc="3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1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3"/>
          <p:cNvSpPr>
            <a:spLocks noChangeArrowheads="1"/>
          </p:cNvSpPr>
          <p:nvPr/>
        </p:nvSpPr>
        <p:spPr bwMode="auto">
          <a:xfrm>
            <a:off x="3428146" y="794337"/>
            <a:ext cx="2311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行业背景</a:t>
            </a:r>
          </a:p>
        </p:txBody>
      </p:sp>
      <p:grpSp>
        <p:nvGrpSpPr>
          <p:cNvPr id="6" name="组合 2"/>
          <p:cNvGrpSpPr/>
          <p:nvPr/>
        </p:nvGrpSpPr>
        <p:grpSpPr bwMode="auto">
          <a:xfrm>
            <a:off x="2770188" y="1138714"/>
            <a:ext cx="3579812" cy="142875"/>
            <a:chOff x="0" y="0"/>
            <a:chExt cx="3580582" cy="158874"/>
          </a:xfrm>
        </p:grpSpPr>
        <p:grpSp>
          <p:nvGrpSpPr>
            <p:cNvPr id="7" name="组合 61"/>
            <p:cNvGrpSpPr/>
            <p:nvPr/>
          </p:nvGrpSpPr>
          <p:grpSpPr bwMode="auto">
            <a:xfrm>
              <a:off x="0" y="0"/>
              <a:ext cx="792088" cy="158874"/>
              <a:chOff x="0" y="0"/>
              <a:chExt cx="792088" cy="158874"/>
            </a:xfrm>
          </p:grpSpPr>
          <p:sp>
            <p:nvSpPr>
              <p:cNvPr id="12" name="直接连接符 70"/>
              <p:cNvSpPr>
                <a:spLocks noChangeShapeType="1"/>
              </p:cNvSpPr>
              <p:nvPr/>
            </p:nvSpPr>
            <p:spPr bwMode="auto">
              <a:xfrm flipH="1">
                <a:off x="0" y="79437"/>
                <a:ext cx="792088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" name="直接连接符 71"/>
              <p:cNvSpPr>
                <a:spLocks noChangeShapeType="1"/>
              </p:cNvSpPr>
              <p:nvPr/>
            </p:nvSpPr>
            <p:spPr bwMode="auto">
              <a:xfrm flipH="1">
                <a:off x="216024" y="0"/>
                <a:ext cx="57606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" name="直接连接符 72"/>
              <p:cNvSpPr>
                <a:spLocks noChangeShapeType="1"/>
              </p:cNvSpPr>
              <p:nvPr/>
            </p:nvSpPr>
            <p:spPr bwMode="auto">
              <a:xfrm flipH="1">
                <a:off x="396044" y="158874"/>
                <a:ext cx="39604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" name="组合 62"/>
            <p:cNvGrpSpPr/>
            <p:nvPr/>
          </p:nvGrpSpPr>
          <p:grpSpPr bwMode="auto">
            <a:xfrm rot="10800000">
              <a:off x="2788494" y="0"/>
              <a:ext cx="792088" cy="158874"/>
              <a:chOff x="0" y="0"/>
              <a:chExt cx="792088" cy="158874"/>
            </a:xfrm>
          </p:grpSpPr>
          <p:sp>
            <p:nvSpPr>
              <p:cNvPr id="9" name="直接连接符 67"/>
              <p:cNvSpPr>
                <a:spLocks noChangeShapeType="1"/>
              </p:cNvSpPr>
              <p:nvPr/>
            </p:nvSpPr>
            <p:spPr bwMode="auto">
              <a:xfrm flipH="1">
                <a:off x="0" y="79437"/>
                <a:ext cx="792088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" name="直接连接符 68"/>
              <p:cNvSpPr>
                <a:spLocks noChangeShapeType="1"/>
              </p:cNvSpPr>
              <p:nvPr/>
            </p:nvSpPr>
            <p:spPr bwMode="auto">
              <a:xfrm flipH="1">
                <a:off x="216024" y="0"/>
                <a:ext cx="57606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" name="直接连接符 69"/>
              <p:cNvSpPr>
                <a:spLocks noChangeShapeType="1"/>
              </p:cNvSpPr>
              <p:nvPr/>
            </p:nvSpPr>
            <p:spPr bwMode="auto">
              <a:xfrm flipH="1">
                <a:off x="396044" y="158874"/>
                <a:ext cx="39604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6627508" y="3796507"/>
            <a:ext cx="2185594" cy="1224902"/>
            <a:chOff x="6059464" y="3524926"/>
            <a:chExt cx="2185594" cy="1224902"/>
          </a:xfrm>
        </p:grpSpPr>
        <p:grpSp>
          <p:nvGrpSpPr>
            <p:cNvPr id="16" name="组合 15"/>
            <p:cNvGrpSpPr/>
            <p:nvPr/>
          </p:nvGrpSpPr>
          <p:grpSpPr>
            <a:xfrm>
              <a:off x="6059464" y="3524926"/>
              <a:ext cx="2185594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0" name="圆角矩形 19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itchFamily="34" charset="-122"/>
                </a:endParaRPr>
              </a:p>
            </p:txBody>
          </p:sp>
          <p:sp>
            <p:nvSpPr>
              <p:cNvPr id="21" name="圆角矩形 20"/>
              <p:cNvSpPr/>
              <p:nvPr/>
            </p:nvSpPr>
            <p:spPr>
              <a:xfrm>
                <a:off x="4399815" y="1359135"/>
                <a:ext cx="3742172" cy="26711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itchFamily="34" charset="-122"/>
                </a:endParaRPr>
              </a:p>
            </p:txBody>
          </p:sp>
        </p:grpSp>
        <p:sp>
          <p:nvSpPr>
            <p:cNvPr id="18" name="TextBox 87"/>
            <p:cNvSpPr>
              <a:spLocks noChangeArrowheads="1"/>
            </p:cNvSpPr>
            <p:nvPr/>
          </p:nvSpPr>
          <p:spPr bwMode="auto">
            <a:xfrm>
              <a:off x="6288856" y="3860378"/>
              <a:ext cx="172681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更有针对性地提供顾客的需求</a:t>
              </a:r>
              <a:endParaRPr lang="en-US" altLang="zh-CN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570467" y="2571605"/>
            <a:ext cx="2185594" cy="1224902"/>
            <a:chOff x="6059464" y="3524926"/>
            <a:chExt cx="2185594" cy="1224902"/>
          </a:xfrm>
        </p:grpSpPr>
        <p:grpSp>
          <p:nvGrpSpPr>
            <p:cNvPr id="23" name="组合 22"/>
            <p:cNvGrpSpPr/>
            <p:nvPr/>
          </p:nvGrpSpPr>
          <p:grpSpPr>
            <a:xfrm>
              <a:off x="6059464" y="3524926"/>
              <a:ext cx="2185594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7" name="圆角矩形 26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itchFamily="34" charset="-122"/>
                </a:endParaRPr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4351929" y="1330004"/>
                <a:ext cx="3742173" cy="267112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itchFamily="34" charset="-122"/>
                </a:endParaRPr>
              </a:p>
            </p:txBody>
          </p:sp>
        </p:grpSp>
        <p:sp>
          <p:nvSpPr>
            <p:cNvPr id="25" name="TextBox 87"/>
            <p:cNvSpPr>
              <a:spLocks noChangeArrowheads="1"/>
            </p:cNvSpPr>
            <p:nvPr/>
          </p:nvSpPr>
          <p:spPr bwMode="auto">
            <a:xfrm>
              <a:off x="6159174" y="3860378"/>
              <a:ext cx="1843511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各大互联网巨头都在使用这项技术</a:t>
              </a:r>
              <a:endParaRPr lang="en-US" altLang="zh-CN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84594" y="1405839"/>
            <a:ext cx="2185594" cy="1224902"/>
            <a:chOff x="6059464" y="3524926"/>
            <a:chExt cx="2185594" cy="1224902"/>
          </a:xfrm>
        </p:grpSpPr>
        <p:grpSp>
          <p:nvGrpSpPr>
            <p:cNvPr id="30" name="组合 29"/>
            <p:cNvGrpSpPr/>
            <p:nvPr/>
          </p:nvGrpSpPr>
          <p:grpSpPr>
            <a:xfrm>
              <a:off x="6059464" y="3524926"/>
              <a:ext cx="2185594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4" name="圆角矩形 33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itchFamily="34" charset="-122"/>
                </a:endParaRPr>
              </a:p>
            </p:txBody>
          </p:sp>
          <p:sp>
            <p:nvSpPr>
              <p:cNvPr id="35" name="圆角矩形 34"/>
              <p:cNvSpPr/>
              <p:nvPr/>
            </p:nvSpPr>
            <p:spPr>
              <a:xfrm>
                <a:off x="4351928" y="1330004"/>
                <a:ext cx="3742172" cy="26711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itchFamily="34" charset="-122"/>
                </a:endParaRPr>
              </a:p>
            </p:txBody>
          </p:sp>
        </p:grpSp>
        <p:sp>
          <p:nvSpPr>
            <p:cNvPr id="32" name="TextBox 87"/>
            <p:cNvSpPr>
              <a:spLocks noChangeArrowheads="1"/>
            </p:cNvSpPr>
            <p:nvPr/>
          </p:nvSpPr>
          <p:spPr bwMode="auto">
            <a:xfrm>
              <a:off x="6376609" y="3860378"/>
              <a:ext cx="1736054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推荐算法的应用多元、广泛。</a:t>
              </a:r>
              <a:endParaRPr lang="en-US" altLang="zh-CN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1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2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684577" y="149663"/>
            <a:ext cx="1774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itchFamily="2" charset="-122"/>
                <a:ea typeface="方正正大黑简体" pitchFamily="2" charset="-122"/>
              </a:rPr>
              <a:t>研究意义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1189037" y="2276246"/>
            <a:ext cx="1335946" cy="13359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" name="同心圆 2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70C0"/>
                </a:solidFill>
                <a:ea typeface="微软雅黑" pitchFamily="3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研究</a:t>
              </a:r>
              <a:endParaRPr lang="en-US" altLang="zh-CN" sz="24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2400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意义</a:t>
              </a:r>
            </a:p>
          </p:txBody>
        </p:sp>
      </p:grpSp>
      <p:sp>
        <p:nvSpPr>
          <p:cNvPr id="34" name="左大括号 33"/>
          <p:cNvSpPr/>
          <p:nvPr/>
        </p:nvSpPr>
        <p:spPr>
          <a:xfrm>
            <a:off x="2639744" y="1462863"/>
            <a:ext cx="370707" cy="2934157"/>
          </a:xfrm>
          <a:prstGeom prst="leftBrace">
            <a:avLst/>
          </a:prstGeom>
          <a:ln w="38100">
            <a:solidFill>
              <a:srgbClr val="0070C0"/>
            </a:solidFill>
          </a:ln>
          <a:effectLst>
            <a:outerShdw blurRad="139700" dist="63500" dir="8100000" sx="98000" sy="98000" algn="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045685" y="1163553"/>
            <a:ext cx="1028700" cy="727041"/>
            <a:chOff x="2717878" y="1163553"/>
            <a:chExt cx="1028700" cy="727041"/>
          </a:xfrm>
        </p:grpSpPr>
        <p:sp>
          <p:nvSpPr>
            <p:cNvPr id="30" name="椭圆 29"/>
            <p:cNvSpPr/>
            <p:nvPr/>
          </p:nvSpPr>
          <p:spPr>
            <a:xfrm>
              <a:off x="2868708" y="1163553"/>
              <a:ext cx="727041" cy="727041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微软雅黑" pitchFamily="34" charset="-122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717878" y="1296241"/>
              <a:ext cx="10287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045685" y="2588075"/>
            <a:ext cx="1028700" cy="811400"/>
            <a:chOff x="2719496" y="2497084"/>
            <a:chExt cx="1028700" cy="811400"/>
          </a:xfrm>
        </p:grpSpPr>
        <p:grpSp>
          <p:nvGrpSpPr>
            <p:cNvPr id="31" name="组合 30"/>
            <p:cNvGrpSpPr/>
            <p:nvPr/>
          </p:nvGrpSpPr>
          <p:grpSpPr>
            <a:xfrm>
              <a:off x="2828146" y="2497084"/>
              <a:ext cx="811400" cy="811400"/>
              <a:chOff x="304800" y="673100"/>
              <a:chExt cx="4000500" cy="4000500"/>
            </a:xfrm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2" name="同心圆 3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微软雅黑" pitchFamily="34" charset="-122"/>
                </a:endParaRPr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2719496" y="2671952"/>
              <a:ext cx="10287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02</a:t>
              </a:r>
              <a:endParaRPr lang="zh-CN" altLang="en-US" sz="24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100373" y="4019588"/>
            <a:ext cx="1028700" cy="727041"/>
            <a:chOff x="2772566" y="4019588"/>
            <a:chExt cx="1028700" cy="727041"/>
          </a:xfrm>
        </p:grpSpPr>
        <p:sp>
          <p:nvSpPr>
            <p:cNvPr id="35" name="椭圆 34"/>
            <p:cNvSpPr/>
            <p:nvPr/>
          </p:nvSpPr>
          <p:spPr>
            <a:xfrm>
              <a:off x="2923396" y="4019588"/>
              <a:ext cx="727041" cy="727041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微软雅黑" pitchFamily="34" charset="-122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772566" y="4152276"/>
              <a:ext cx="10287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4258345" y="1357796"/>
            <a:ext cx="48856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微软雅黑" pitchFamily="34" charset="-122"/>
              </a:rPr>
              <a:t>将商品交易平台和推荐算法技术充分结合</a:t>
            </a:r>
            <a:endParaRPr lang="zh-CN" altLang="en-US" sz="2800" dirty="0">
              <a:ea typeface="微软雅黑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218269" y="2774942"/>
            <a:ext cx="48856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微软雅黑" pitchFamily="34" charset="-122"/>
              </a:rPr>
              <a:t>对于卖家而言，让更多潜在顾客看到自己的商品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258344" y="4090720"/>
            <a:ext cx="48856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微软雅黑" pitchFamily="34" charset="-122"/>
              </a:rPr>
              <a:t>对于买方而言，提供可能购买的商品；提供更加便捷、实用的交易平台。</a:t>
            </a:r>
          </a:p>
        </p:txBody>
      </p: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1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20"/>
                            </p:stCondLst>
                            <p:childTnLst>
                              <p:par>
                                <p:cTn id="3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1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1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1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4" grpId="0" animBg="1"/>
      <p:bldP spid="40" grpId="0"/>
      <p:bldP spid="41" grpId="0"/>
      <p:bldP spid="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2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/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3" name="Freeform 7"/>
          <p:cNvSpPr/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5071011" y="2234324"/>
            <a:ext cx="31470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3000" b="1" spc="3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研究的主要内容</a:t>
            </a: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574775" y="1275606"/>
            <a:ext cx="0" cy="2808312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itchFamily="2" charset="-122"/>
                <a:ea typeface="方正正大黑简体" pitchFamily="2" charset="-122"/>
              </a:rPr>
              <a:t>研究的主要内容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95360" y="1466714"/>
            <a:ext cx="2821343" cy="9908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文献检索，对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语言实现推荐算法的方法进行学习和分析</a:t>
            </a:r>
            <a:r>
              <a:rPr lang="zh-CN" altLang="en-US" sz="1400" dirty="0"/>
              <a:t>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9118" y="3321637"/>
            <a:ext cx="2964725" cy="13197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将推荐算法应用网站的商品展示中：基于协同过滤的商品推荐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通过计算欧几里得距离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余弦相似度，排序得到推荐结果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014449" y="3949941"/>
            <a:ext cx="2924336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基于商品内容的推荐：对于新用户推荐当前平台优质的商品。解决新用户的冷启动问题。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3969791" y="2215117"/>
            <a:ext cx="567456" cy="567383"/>
            <a:chOff x="3570825" y="3196716"/>
            <a:chExt cx="756510" cy="756510"/>
          </a:xfrm>
          <a:effectLst/>
        </p:grpSpPr>
        <p:sp>
          <p:nvSpPr>
            <p:cNvPr id="28" name="泪滴形 27"/>
            <p:cNvSpPr/>
            <p:nvPr/>
          </p:nvSpPr>
          <p:spPr>
            <a:xfrm rot="5400000">
              <a:off x="3570825" y="3196716"/>
              <a:ext cx="756510" cy="756510"/>
            </a:xfrm>
            <a:prstGeom prst="teardrop">
              <a:avLst/>
            </a:prstGeom>
            <a:solidFill>
              <a:srgbClr val="0070C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710583" y="3328751"/>
              <a:ext cx="476993" cy="49244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A</a:t>
              </a:r>
              <a:endPara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606744" y="2215117"/>
            <a:ext cx="567456" cy="567383"/>
            <a:chOff x="4419984" y="3196716"/>
            <a:chExt cx="756510" cy="756510"/>
          </a:xfrm>
          <a:solidFill>
            <a:srgbClr val="CE0000"/>
          </a:solidFill>
          <a:effectLst/>
        </p:grpSpPr>
        <p:sp>
          <p:nvSpPr>
            <p:cNvPr id="31" name="泪滴形 30"/>
            <p:cNvSpPr/>
            <p:nvPr/>
          </p:nvSpPr>
          <p:spPr>
            <a:xfrm rot="10800000">
              <a:off x="4419984" y="3196716"/>
              <a:ext cx="756510" cy="756510"/>
            </a:xfrm>
            <a:prstGeom prst="teardrop">
              <a:avLst/>
            </a:prstGeom>
            <a:solidFill>
              <a:srgbClr val="0070C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570429" y="3328752"/>
              <a:ext cx="455621" cy="49244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endPara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969791" y="2853280"/>
            <a:ext cx="567456" cy="567383"/>
            <a:chOff x="3570825" y="4047600"/>
            <a:chExt cx="756510" cy="756510"/>
          </a:xfrm>
          <a:effectLst/>
        </p:grpSpPr>
        <p:sp>
          <p:nvSpPr>
            <p:cNvPr id="34" name="泪滴形 33"/>
            <p:cNvSpPr/>
            <p:nvPr/>
          </p:nvSpPr>
          <p:spPr>
            <a:xfrm>
              <a:off x="3570825" y="4047600"/>
              <a:ext cx="756510" cy="756510"/>
            </a:xfrm>
            <a:prstGeom prst="teardrop">
              <a:avLst/>
            </a:prstGeom>
            <a:solidFill>
              <a:srgbClr val="0070C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722337" y="4179633"/>
              <a:ext cx="453485" cy="49244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</a:t>
              </a:r>
              <a:endPara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606744" y="2853280"/>
            <a:ext cx="567456" cy="567383"/>
            <a:chOff x="4419984" y="4047600"/>
            <a:chExt cx="756510" cy="756510"/>
          </a:xfrm>
          <a:effectLst/>
        </p:grpSpPr>
        <p:sp>
          <p:nvSpPr>
            <p:cNvPr id="38" name="泪滴形 37"/>
            <p:cNvSpPr/>
            <p:nvPr/>
          </p:nvSpPr>
          <p:spPr>
            <a:xfrm rot="16200000">
              <a:off x="4419984" y="4047600"/>
              <a:ext cx="756510" cy="756510"/>
            </a:xfrm>
            <a:prstGeom prst="teardrop">
              <a:avLst/>
            </a:prstGeom>
            <a:solidFill>
              <a:srgbClr val="0070C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553331" y="4179633"/>
              <a:ext cx="489814" cy="49244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D</a:t>
              </a:r>
              <a:endPara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0" name="椭圆 39"/>
          <p:cNvSpPr/>
          <p:nvPr/>
        </p:nvSpPr>
        <p:spPr>
          <a:xfrm>
            <a:off x="3129551" y="1480858"/>
            <a:ext cx="1102468" cy="1102323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36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3600" b="1" dirty="0">
              <a:solidFill>
                <a:srgbClr val="0070C0"/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911981" y="1480858"/>
            <a:ext cx="1102468" cy="1102323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36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3600" b="1" dirty="0">
              <a:solidFill>
                <a:srgbClr val="0070C0"/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3129551" y="3035601"/>
            <a:ext cx="1102468" cy="1102323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36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03</a:t>
            </a:r>
            <a:endParaRPr lang="zh-CN" altLang="en-US" sz="3600" b="1" dirty="0">
              <a:solidFill>
                <a:srgbClr val="0070C0"/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4911981" y="3035601"/>
            <a:ext cx="1102468" cy="1102323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36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04</a:t>
            </a:r>
            <a:endParaRPr lang="zh-CN" altLang="en-US" sz="3600" b="1" dirty="0">
              <a:solidFill>
                <a:srgbClr val="0070C0"/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TextBox 22">
            <a:extLst>
              <a:ext uri="{FF2B5EF4-FFF2-40B4-BE49-F238E27FC236}">
                <a16:creationId xmlns:a16="http://schemas.microsoft.com/office/drawing/2014/main" id="{9DA2D3EA-BB67-42F1-8175-5996D16976EF}"/>
              </a:ext>
            </a:extLst>
          </p:cNvPr>
          <p:cNvSpPr txBox="1"/>
          <p:nvPr/>
        </p:nvSpPr>
        <p:spPr>
          <a:xfrm>
            <a:off x="6127299" y="1466714"/>
            <a:ext cx="3016699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设计并实现一个商品交易网站：登录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注册、关键字搜索、商品交易、商品发布</a:t>
            </a:r>
            <a:r>
              <a:rPr lang="zh-CN" altLang="en-US" sz="1400" dirty="0"/>
              <a:t>。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BB81745-1E7E-4AC5-9402-360552B6AD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B8BFC6"/>
                </a:solidFill>
                <a:effectLst/>
                <a:latin typeface="Arial" panose="020B0604020202020204" pitchFamily="34" charset="0"/>
                <a:ea typeface="Helvetica Neue"/>
              </a:rPr>
              <a:t>对于新用户推荐当前平台优质的商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1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0" fill="hold"/>
                                        <p:tgtEl>
                                          <p:spTgt spid="4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8" dur="10" fill="hold"/>
                                        <p:tgtEl>
                                          <p:spTgt spid="4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10" fill="hold"/>
                                        <p:tgtEl>
                                          <p:spTgt spid="4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"/>
                            </p:stCondLst>
                            <p:childTnLst>
                              <p:par>
                                <p:cTn id="56" presetID="2" presetClass="entr" presetSubtype="6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3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9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"/>
                            </p:stCondLst>
                            <p:childTnLst>
                              <p:par>
                                <p:cTn id="69" presetID="2" presetClass="entr" presetSubtype="6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3" grpId="0"/>
      <p:bldP spid="25" grpId="0"/>
      <p:bldP spid="26" grpId="0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F8D26A-89A8-4780-9F03-101B0837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19869A7-CFEF-4A48-9F15-3AB49AC653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60" y="50142"/>
            <a:ext cx="8669079" cy="50432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F0CDC031-500F-4BED-BCED-1C07B8C0BDA3}"/>
              </a:ext>
            </a:extLst>
          </p:cNvPr>
          <p:cNvCxnSpPr/>
          <p:nvPr/>
        </p:nvCxnSpPr>
        <p:spPr>
          <a:xfrm flipV="1">
            <a:off x="404037" y="751367"/>
            <a:ext cx="382772" cy="49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6339435B-CB38-4E0A-B086-84A2334AE479}"/>
              </a:ext>
            </a:extLst>
          </p:cNvPr>
          <p:cNvCxnSpPr/>
          <p:nvPr/>
        </p:nvCxnSpPr>
        <p:spPr>
          <a:xfrm flipV="1">
            <a:off x="336697" y="1063228"/>
            <a:ext cx="382772" cy="49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8271FC1-EC7C-46A7-8B02-3BEA614165EF}"/>
              </a:ext>
            </a:extLst>
          </p:cNvPr>
          <p:cNvCxnSpPr/>
          <p:nvPr/>
        </p:nvCxnSpPr>
        <p:spPr>
          <a:xfrm flipV="1">
            <a:off x="1421218" y="435935"/>
            <a:ext cx="382772" cy="49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3D5D481-7AE9-4EF3-B709-85C130A00CA3}"/>
              </a:ext>
            </a:extLst>
          </p:cNvPr>
          <p:cNvCxnSpPr/>
          <p:nvPr/>
        </p:nvCxnSpPr>
        <p:spPr>
          <a:xfrm flipV="1">
            <a:off x="5851451" y="3228753"/>
            <a:ext cx="382772" cy="496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C0BD6B9A-BFC5-4623-8D02-EED549C2CEF7}"/>
              </a:ext>
            </a:extLst>
          </p:cNvPr>
          <p:cNvCxnSpPr/>
          <p:nvPr/>
        </p:nvCxnSpPr>
        <p:spPr>
          <a:xfrm flipV="1">
            <a:off x="1332614" y="4657946"/>
            <a:ext cx="382772" cy="496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ECBD6BFB-D472-4EE0-BB08-4CFD090B827B}"/>
              </a:ext>
            </a:extLst>
          </p:cNvPr>
          <p:cNvCxnSpPr/>
          <p:nvPr/>
        </p:nvCxnSpPr>
        <p:spPr>
          <a:xfrm flipV="1">
            <a:off x="1803990" y="4887903"/>
            <a:ext cx="382772" cy="496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5E37E2D2-4D6C-4781-A702-FB11A939B7EF}"/>
              </a:ext>
            </a:extLst>
          </p:cNvPr>
          <p:cNvCxnSpPr>
            <a:cxnSpLocks/>
          </p:cNvCxnSpPr>
          <p:nvPr/>
        </p:nvCxnSpPr>
        <p:spPr>
          <a:xfrm flipH="1" flipV="1">
            <a:off x="5851451" y="4810247"/>
            <a:ext cx="279991" cy="15531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CB7B0DD-F4FB-4B77-91B6-45902D967075}"/>
              </a:ext>
            </a:extLst>
          </p:cNvPr>
          <p:cNvCxnSpPr>
            <a:cxnSpLocks/>
          </p:cNvCxnSpPr>
          <p:nvPr/>
        </p:nvCxnSpPr>
        <p:spPr>
          <a:xfrm flipH="1" flipV="1">
            <a:off x="6269665" y="4654935"/>
            <a:ext cx="279991" cy="15531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8EEC06E-CCAC-4267-9F7B-94E5C6172FAE}"/>
              </a:ext>
            </a:extLst>
          </p:cNvPr>
          <p:cNvCxnSpPr>
            <a:cxnSpLocks/>
          </p:cNvCxnSpPr>
          <p:nvPr/>
        </p:nvCxnSpPr>
        <p:spPr>
          <a:xfrm flipH="1" flipV="1">
            <a:off x="6719777" y="4381400"/>
            <a:ext cx="279991" cy="15531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CDD8339-20BE-4CAD-B485-B004486C02D6}"/>
              </a:ext>
            </a:extLst>
          </p:cNvPr>
          <p:cNvCxnSpPr>
            <a:cxnSpLocks/>
          </p:cNvCxnSpPr>
          <p:nvPr/>
        </p:nvCxnSpPr>
        <p:spPr>
          <a:xfrm flipH="1">
            <a:off x="8431619" y="3001203"/>
            <a:ext cx="255181" cy="27716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641A37F9-FFF6-4F85-B755-6D20146C1E26}"/>
              </a:ext>
            </a:extLst>
          </p:cNvPr>
          <p:cNvSpPr txBox="1"/>
          <p:nvPr/>
        </p:nvSpPr>
        <p:spPr>
          <a:xfrm>
            <a:off x="5961321" y="1363625"/>
            <a:ext cx="301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m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643390633"/>
      </p:ext>
    </p:extLst>
  </p:cSld>
  <p:clrMapOvr>
    <a:masterClrMapping/>
  </p:clrMapOvr>
  <p:transition spd="slow" advTm="0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itchFamily="34" charset="0"/>
                <a:ea typeface="微软雅黑" pitchFamily="34" charset="-122"/>
              </a:rPr>
              <a:t>3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/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3" name="Freeform 7"/>
          <p:cNvSpPr/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4894432" y="2063918"/>
            <a:ext cx="23006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zh-CN" altLang="en-US" sz="3000" b="1" spc="3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研究方法</a:t>
            </a:r>
          </a:p>
          <a:p>
            <a:pPr marL="0" lvl="1"/>
            <a:endParaRPr lang="zh-CN" altLang="en-US" sz="3000" b="1" spc="3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574775" y="1275606"/>
            <a:ext cx="0" cy="2808312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>
            <a:spLocks noChangeArrowheads="1"/>
          </p:cNvSpPr>
          <p:nvPr/>
        </p:nvSpPr>
        <p:spPr bwMode="auto">
          <a:xfrm>
            <a:off x="4985502" y="2475258"/>
            <a:ext cx="1871662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00"/>
                            </p:stCondLst>
                            <p:childTnLst>
                              <p:par>
                                <p:cTn id="41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  <p:bldP spid="18" grpId="0" bldLvl="0" autoUpdateAnimBg="0"/>
    </p:bldLst>
  </p:timing>
</p:sld>
</file>

<file path=ppt/theme/theme1.xml><?xml version="1.0" encoding="utf-8"?>
<a:theme xmlns:a="http://schemas.openxmlformats.org/drawingml/2006/main" name="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1829</TotalTime>
  <Words>960</Words>
  <Application>Microsoft Office PowerPoint</Application>
  <PresentationFormat>全屏显示(16:9)</PresentationFormat>
  <Paragraphs>133</Paragraphs>
  <Slides>17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Helvetica Neue Condensed</vt:lpstr>
      <vt:lpstr>方正兰亭粗黑简体</vt:lpstr>
      <vt:lpstr>方正正大黑简体</vt:lpstr>
      <vt:lpstr>微软雅黑</vt:lpstr>
      <vt:lpstr>Arial</vt:lpstr>
      <vt:lpstr>Calibri</vt:lpstr>
      <vt:lpstr>Courier New</vt:lpstr>
      <vt:lpstr>Impact</vt:lpstr>
      <vt:lpstr>Times New Roman</vt:lpstr>
      <vt:lpstr>Wingdings</vt:lpstr>
      <vt:lpstr>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毕业答辩类</dc:title>
  <dc:subject>RP</dc:subject>
  <dc:creator>123</dc:creator>
  <cp:keywords>RP</cp:keywords>
  <dc:description>RP</dc:description>
  <cp:lastModifiedBy>123</cp:lastModifiedBy>
  <cp:revision>10</cp:revision>
  <dcterms:created xsi:type="dcterms:W3CDTF">2018-03-09T08:40:06Z</dcterms:created>
  <dcterms:modified xsi:type="dcterms:W3CDTF">2021-10-09T14:16:53Z</dcterms:modified>
  <cp:category>RP</cp:category>
  <cp:contentStatus>RP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2052-10.8.0.5391</vt:lpwstr>
  </property>
</Properties>
</file>

<file path=docProps/thumbnail.jpeg>
</file>